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</p:sldMasterIdLst>
  <p:notesMasterIdLst>
    <p:notesMasterId r:id="rId72"/>
  </p:notesMasterIdLst>
  <p:sldIdLst>
    <p:sldId id="599" r:id="rId15"/>
    <p:sldId id="702" r:id="rId16"/>
    <p:sldId id="689" r:id="rId17"/>
    <p:sldId id="705" r:id="rId18"/>
    <p:sldId id="706" r:id="rId19"/>
    <p:sldId id="707" r:id="rId20"/>
    <p:sldId id="708" r:id="rId21"/>
    <p:sldId id="709" r:id="rId22"/>
    <p:sldId id="713" r:id="rId23"/>
    <p:sldId id="711" r:id="rId24"/>
    <p:sldId id="712" r:id="rId25"/>
    <p:sldId id="852" r:id="rId26"/>
    <p:sldId id="853" r:id="rId27"/>
    <p:sldId id="833" r:id="rId28"/>
    <p:sldId id="834" r:id="rId29"/>
    <p:sldId id="835" r:id="rId30"/>
    <p:sldId id="836" r:id="rId31"/>
    <p:sldId id="837" r:id="rId32"/>
    <p:sldId id="715" r:id="rId33"/>
    <p:sldId id="716" r:id="rId34"/>
    <p:sldId id="838" r:id="rId35"/>
    <p:sldId id="829" r:id="rId36"/>
    <p:sldId id="830" r:id="rId37"/>
    <p:sldId id="831" r:id="rId38"/>
    <p:sldId id="832" r:id="rId39"/>
    <p:sldId id="722" r:id="rId40"/>
    <p:sldId id="717" r:id="rId41"/>
    <p:sldId id="721" r:id="rId42"/>
    <p:sldId id="720" r:id="rId43"/>
    <p:sldId id="718" r:id="rId44"/>
    <p:sldId id="719" r:id="rId45"/>
    <p:sldId id="704" r:id="rId46"/>
    <p:sldId id="703" r:id="rId47"/>
    <p:sldId id="696" r:id="rId48"/>
    <p:sldId id="603" r:id="rId49"/>
    <p:sldId id="810" r:id="rId50"/>
    <p:sldId id="825" r:id="rId51"/>
    <p:sldId id="826" r:id="rId52"/>
    <p:sldId id="656" r:id="rId53"/>
    <p:sldId id="636" r:id="rId54"/>
    <p:sldId id="752" r:id="rId55"/>
    <p:sldId id="751" r:id="rId56"/>
    <p:sldId id="635" r:id="rId57"/>
    <p:sldId id="827" r:id="rId58"/>
    <p:sldId id="828" r:id="rId59"/>
    <p:sldId id="844" r:id="rId60"/>
    <p:sldId id="839" r:id="rId61"/>
    <p:sldId id="840" r:id="rId62"/>
    <p:sldId id="841" r:id="rId63"/>
    <p:sldId id="843" r:id="rId64"/>
    <p:sldId id="842" r:id="rId65"/>
    <p:sldId id="845" r:id="rId66"/>
    <p:sldId id="846" r:id="rId67"/>
    <p:sldId id="847" r:id="rId68"/>
    <p:sldId id="848" r:id="rId69"/>
    <p:sldId id="850" r:id="rId70"/>
    <p:sldId id="851" r:id="rId71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228600"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457200"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685800"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914400"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143000" algn="l" defTabSz="228600" rtl="0" eaLnBrk="1" latinLnBrk="0" hangingPunct="1"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371600" algn="l" defTabSz="228600" rtl="0" eaLnBrk="1" latinLnBrk="0" hangingPunct="1"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600200" algn="l" defTabSz="228600" rtl="0" eaLnBrk="1" latinLnBrk="0" hangingPunct="1"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828800" algn="l" defTabSz="228600" rtl="0" eaLnBrk="1" latinLnBrk="0" hangingPunct="1"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DE0"/>
    <a:srgbClr val="F53446"/>
    <a:srgbClr val="E6E6E6"/>
    <a:srgbClr val="DADADA"/>
    <a:srgbClr val="131F24"/>
    <a:srgbClr val="EBE8E5"/>
    <a:srgbClr val="DB7029"/>
    <a:srgbClr val="595959"/>
    <a:srgbClr val="3BB692"/>
    <a:srgbClr val="006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6"/>
    <p:restoredTop sz="76757"/>
  </p:normalViewPr>
  <p:slideViewPr>
    <p:cSldViewPr>
      <p:cViewPr varScale="1">
        <p:scale>
          <a:sx n="147" d="100"/>
          <a:sy n="147" d="100"/>
        </p:scale>
        <p:origin x="208" y="5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slide" Target="slides/slide52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7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slide" Target="slides/slide53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70" Type="http://schemas.openxmlformats.org/officeDocument/2006/relationships/slide" Target="slides/slide5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92A8B-D8C9-964A-A668-53C1F50D4FAE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F432-00B7-A249-AEBE-FDCE8B57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67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55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76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12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49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35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97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38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86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8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6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5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53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12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32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66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5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43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75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9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8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28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4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CF432-00B7-A249-AEBE-FDCE8B5754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7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121503-6FCE-3448-9F7D-988AC3813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003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56438D-0343-E343-B1F8-61B2A435FD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697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D86B8-7BA5-4E4C-8DDD-4A40357037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04596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4DCA66-DF36-BD40-A5BB-7F1A72BC2B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19495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B0F40D-EA86-CF4E-9237-79568DB5D8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25954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341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325E85-B87E-AF47-920C-DFF8445D9A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43801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5E2ECE5-5FD0-4743-B4EB-84C36D7EE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80570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77A9E9-D21E-6C4A-B870-428EA2BA7A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0590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9BA379-E95E-7A49-B09A-9436595B10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1223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  <a:prstGeom prst="rect">
            <a:avLst/>
          </a:prstGeom>
        </p:spPr>
        <p:txBody>
          <a:bodyPr vert="horz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78AF22-9008-2948-8146-1893F6B6BC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2694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61E9F2-E76D-0A4B-843A-EDAB5697D1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97186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529A7AB-291B-4B47-A2EE-05B8D4DC66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3022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551863" y="1149350"/>
            <a:ext cx="2452688" cy="318135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93802" y="1149350"/>
            <a:ext cx="7281863" cy="318135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251DB3-0D8D-2641-B3BB-5251CBD78A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1931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153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1ACC02-AD16-594E-9AC5-1CE64CFB26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84367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9019FF-A9CC-1441-916F-909BE702A8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311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775AA37-4135-3645-B01B-A9C684B8BB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842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2DEF24-80F3-F345-9F08-AA994DAA0C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6209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93802" y="1949450"/>
            <a:ext cx="2324100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594102" y="1949450"/>
            <a:ext cx="2324100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20E48D-F1F2-6948-8E45-62D8AC6F95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7370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4C3FA4E-9E78-0F45-9C47-4D3560C92D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723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56AA47-A616-2D43-B0F4-4EB2E4375E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5265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FDD22C-57C1-474C-B87E-7500470421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2828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B3BB46-289D-E74F-887B-FBDD6DF23D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8430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418F67-C698-6B41-96FF-D7E6D91021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236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94A491-4179-4A47-8426-13577B0847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000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9CC4AB-D9D0-C74A-9030-C43DE21332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78969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551863" y="177800"/>
            <a:ext cx="2452688" cy="5791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93802" y="177800"/>
            <a:ext cx="7281863" cy="57912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D994DEC-86B6-6740-82B1-B98CD620AE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7453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6E4886-5F15-EF42-831F-0840395AE67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3250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3B051B-4400-594E-A420-D1C78B932E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7158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521D2D-ADB5-4E44-96E6-5458B035BF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51896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93802" y="1949450"/>
            <a:ext cx="4867276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37275" y="1949450"/>
            <a:ext cx="4867276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026103-CA5E-C74E-A691-5742A44CEB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00391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E4691-BE0E-E34A-90D0-43E38D792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56865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03AF94-F77F-884F-AC27-CDD82C50BB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7134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8CFE0A4-011F-D745-B7E0-DADBE29B1B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45274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2E80D2-9226-1648-8609-5909D8FC19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964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B6BE11-A218-2943-9FFA-CF92125201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3829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DEA4E3-8A2B-3B46-87D5-73540E508E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66855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6BC8B7-6386-844A-B529-B6C84ABA39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51476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551863" y="177800"/>
            <a:ext cx="2452688" cy="5791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93802" y="177800"/>
            <a:ext cx="7281863" cy="57912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1652B3-76F2-1749-ABEA-9D9B1C7F2A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5709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265464-12CC-5449-B112-EEC9265D66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15445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66C794-D75D-324A-9C1B-9A452DF10A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4511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528356-242C-2C45-9607-8785E4618B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5925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7289802" y="1949450"/>
            <a:ext cx="1819276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9185275" y="1949450"/>
            <a:ext cx="1819276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006D13-4700-2B4C-9225-8F984C7A70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06744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BF1D24-206D-6640-90D2-8BC87BED46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0809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2CD506-34C1-744C-872B-271B897223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97127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DADC94-393B-6F4E-89C3-1817AEB3E3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4556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E4B1C5-FB4C-2D4A-BBB7-97AB191F1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55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22BF4C-403F-4742-808E-C0AA98FF74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93208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F33EB6-BC24-9E4F-AEDC-8ECD2557F2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49173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4B3F96-8D58-FC44-9D4A-88E783488E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64390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551863" y="177800"/>
            <a:ext cx="2452688" cy="5791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93802" y="177800"/>
            <a:ext cx="7281863" cy="57912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D89B4D-904F-954E-B4FA-21B0373897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238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DAF29D-6F51-F942-9E01-9425313F5A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13853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089F2E-9554-1249-BD68-DC0B544E95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02673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64743A-651C-E743-BDC8-8E3889CC25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161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93802" y="1949450"/>
            <a:ext cx="2324100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594102" y="1949450"/>
            <a:ext cx="2324100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2BF45EB-7B9E-714A-8BEE-D86F325F6F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23616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29B5CD-9AB6-D74E-9E21-4783E17B79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19254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6E8C77B-BAA9-1649-ADF4-5B8FBD51C4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1604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93802" y="1949450"/>
            <a:ext cx="4867276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37275" y="1949450"/>
            <a:ext cx="4867276" cy="40195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088D10-4E36-8A41-A86B-7BE34B6FA3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70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DE8F72-C912-E34F-9274-E527D8BB2A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5728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21AF0-E789-E646-88A0-59FAFD4336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669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1F3F1C-1C04-8147-AFA7-516AE9936A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46296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FA5BBB-F8D4-484F-B507-8316B3992A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3606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551863" y="177800"/>
            <a:ext cx="2452688" cy="5791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93802" y="177800"/>
            <a:ext cx="7281863" cy="57912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DD605E-5139-FE40-8A8C-C43BDC9466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85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E066803-DF65-9340-B746-757E48ABB9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839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1E3860-8EF2-C04E-A23F-DA687FA9DA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2346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793EC3F-388A-184B-99EC-BFD7538DEA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1381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AFE642-0BF0-1142-83DA-5AAE6FCE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47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F604BA-1C00-7E46-AF3D-AA95551CD6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3340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242EDC-41CE-ED43-8F51-D0EA20717D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973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D8370C-87CC-4842-80B9-B7FF0F328E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3440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551863" y="177800"/>
            <a:ext cx="2452688" cy="5791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93802" y="177800"/>
            <a:ext cx="7281863" cy="57912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379727-684C-0E45-9E55-57713DD82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453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611E48-28B6-CD42-90E0-3EFF1E5EA3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989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FE8981-20C6-E64B-802F-7158F1F4D4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2688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9167FD-E566-274D-9404-26FE1D01F7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5258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341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F7669B-17B7-7A4B-BA9B-04DCE5C24F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8982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8776CA5-0538-2D4F-817A-BEFFFFC73C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921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316974-A2AD-5544-A783-607406B28A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6023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598D4C6-7531-1348-AB36-4299E5EB72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91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780ED7-5820-7249-B029-0FBFDD4CC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3676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  <a:prstGeom prst="rect">
            <a:avLst/>
          </a:prstGeom>
        </p:spPr>
        <p:txBody>
          <a:bodyPr vert="horz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3F0262-7A04-EA42-985C-AE6106F078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267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A0291C-CC7B-8143-97F1-4B46EAFD41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514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173EB5-C5F9-4549-AA3C-B0C98ECE32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4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1600204"/>
            <a:ext cx="2743200" cy="4525963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4"/>
            <a:ext cx="8153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F2B711-91E0-CB44-BA0B-1C04692F35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998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F38B0A-BFBC-144D-B838-27FE3AE1F2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7112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776997-F757-C54B-A125-864B73CF04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27153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9754CA6-0FE7-1541-9AA9-4579FEA2C3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0512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93802" y="895350"/>
            <a:ext cx="4867276" cy="50736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37275" y="895350"/>
            <a:ext cx="4867276" cy="50736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A7391E-1176-F44F-A54B-106D07BC86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6022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61BE25-5029-8140-8975-1D0715F800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009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D2D0B7-CBD1-A948-A343-7BDF969203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909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93802" y="3536950"/>
            <a:ext cx="4867276" cy="7937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37275" y="3536950"/>
            <a:ext cx="4867276" cy="79375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E80AA3-7B93-4D4C-BAB0-C692F45550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5739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74787B-A935-864E-9BDE-E5FA757A3C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1804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AB63AC-19A2-5544-9614-CF33FE9E13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406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278134-180F-8F46-98CA-4AF1149E74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7812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3E2BB6-38F4-C646-9492-68D77E090A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209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694363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153400" cy="5694363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0C9791-CC42-E840-B5DD-506976FAB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137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EA88E4-5CDF-9F43-AC76-F3D9799DA2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171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540D20E-F0F3-2643-AD12-544330F6C1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6755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2BC253-7999-604A-A3DB-FFA1FD5292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356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341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D20923-4169-7A4E-AD50-C11FDFDDC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7962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102BE4-E1EA-EB4E-818C-18A5B1246B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512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868F13-DC31-E842-81DB-4DC3ADBDB0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86681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1A9CCE-6018-6144-A6BA-C89400DC8A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7030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D825D4F-D479-7348-A789-D8D40CFB79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9812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  <a:prstGeom prst="rect">
            <a:avLst/>
          </a:prstGeom>
        </p:spPr>
        <p:txBody>
          <a:bodyPr vert="horz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3428F9-E1BB-054B-8570-1893C03A7B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8243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B10D30-DC43-BD4B-9EB5-CDC76DF21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3013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A00DD6-676F-4349-8DD6-77FF7E537C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53713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1600200"/>
            <a:ext cx="2743200" cy="4775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8153400" cy="4775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5321B9-BA61-5E4E-BE07-11D4DA2567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1162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B0B913-72AE-8B4C-9B11-08B3F68C45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6219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5AA225-EC57-1B4C-8A4B-80A0B08876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461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7200BC-6BBE-7648-9770-4FB28D77BB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9607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341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47B2E0-C9BA-B543-BD1B-C234D3645E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381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E554A2-7632-8E44-AE0A-863ECEC67B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9533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447D8A-DFDF-F540-B004-6B75B1BF5E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509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6EAC65-8DB6-7348-A25E-BF605506F1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5687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5C01B3-03D6-564A-ACD4-AC21BFA7A8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070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  <a:prstGeom prst="rect">
            <a:avLst/>
          </a:prstGeom>
        </p:spPr>
        <p:txBody>
          <a:bodyPr vert="horz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A3BD81D-3701-6842-86B4-210B7B0517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301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E47CDA2-8545-9F41-AB82-DC1FFE32FF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962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D409CE-B823-8345-8419-D72DA49ECF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1817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1600200"/>
            <a:ext cx="2743200" cy="4775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8153400" cy="4775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6EEA49-B1E2-E443-8DF2-5EA8BF77E0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2780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A0884-BB87-BC4A-B7CE-6D6D18FA66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5912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F49770-38BE-CD44-99B5-64E8FA18E0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212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31950F-38B0-D64C-8497-266DB563448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3013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BDBDFF-21EF-0F49-8C46-3F9F5B05E2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6182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96901" y="3365500"/>
            <a:ext cx="2711451" cy="23241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384552" y="3365500"/>
            <a:ext cx="2711451" cy="23241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7E0036-1B0F-8944-B0BF-666DCAD378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8828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0B5413-49EC-774D-98CF-6BD44E3FEE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24402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00F15C-7A16-0F43-B40D-2B02A7E6DA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2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116A19-6F14-B349-99DF-6D92A01CE8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4021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3EBD47-7976-EF45-B438-43E6BA758D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389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F54C70-63CB-584C-9700-80CCE86176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0714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C481A8-4807-C745-8D5B-51E96F4718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665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721225" y="990600"/>
            <a:ext cx="1374776" cy="46990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96900" y="990600"/>
            <a:ext cx="4048125" cy="46990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25A726-9B8A-9341-B97E-15CB247C6E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60743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983562-FB87-2549-BB13-D1FB70028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112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2841A2-0E3A-6A4D-97C0-1A43727DCE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9126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5E9DEB-9418-CC4A-928B-5DEE184BE9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9184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DE3B6E-24BB-D140-A173-C62B40BBFD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04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96901" y="3365500"/>
            <a:ext cx="2711451" cy="23241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384552" y="3365500"/>
            <a:ext cx="2711451" cy="23241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8612F0B-E61C-7649-BC82-C187E31594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948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98A2962-5404-2347-B16C-5C6838BFEB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23838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2CE21F-8611-5E4E-B093-63F57F675C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84771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FAD37-369D-0745-BF69-5245D828BF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195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A637A2-D0A5-EC47-81C1-1617CF3595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17436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5A5C5C-5B24-F640-A5E1-A14DE06E20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1056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1FBE4E-E06D-884C-8201-D7EC63AFB7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1962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721225" y="990600"/>
            <a:ext cx="1374776" cy="46990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96900" y="990600"/>
            <a:ext cx="4048125" cy="46990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E7508A-35C9-1147-9F79-ABB0A3ADEE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57770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907E16-4DE3-2043-BC02-BBDABB4F31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95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457729-5268-234A-ABD9-72BCD04EFE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67902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F58023-E7BB-B44A-A83D-648F0EEE96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3500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20" y="4406903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20" y="2906712"/>
            <a:ext cx="10363200" cy="15001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D807F2-BEC0-B949-9A46-974E4A46AC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2832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34102" y="1600204"/>
            <a:ext cx="5448300" cy="4525963"/>
          </a:xfrm>
          <a:prstGeom prst="rect">
            <a:avLst/>
          </a:prstGeom>
        </p:spPr>
        <p:txBody>
          <a:bodyPr vert="horz"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E397376-1C39-EA46-910F-A8719D66D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9456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3" y="1535112"/>
            <a:ext cx="5387181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7181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634" y="1535112"/>
            <a:ext cx="5388769" cy="63976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634" y="2174875"/>
            <a:ext cx="5388769" cy="3951288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5F84E6-3713-664C-B8E2-6B2F795F4A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3883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CC1216C-0E91-5841-9256-447973DA19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6594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165E70-DC6B-D945-9A1B-5F4DB0F51A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7238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0820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470" y="273054"/>
            <a:ext cx="6815932" cy="5853113"/>
          </a:xfrm>
          <a:prstGeom prst="rect">
            <a:avLst/>
          </a:prstGeom>
        </p:spPr>
        <p:txBody>
          <a:bodyPr vert="horz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0820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3947E8-8B86-AB4B-8A46-18E0C09D59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4487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981" y="4800601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981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981" y="5367341"/>
            <a:ext cx="7315200" cy="8048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1EE375-7189-8348-8E0F-69572017AF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4279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21E726E-AAB0-A346-9543-50EE3F6240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28955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177804"/>
            <a:ext cx="2743200" cy="5948363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77804"/>
            <a:ext cx="8153400" cy="5948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523E5C-194A-A844-AF09-9050CDFBC6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42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3802" y="3536950"/>
            <a:ext cx="9810751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1149350"/>
            <a:ext cx="9810751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027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B13D486A-A730-454E-9666-2D2037E3294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BA1744F9-C6D1-8143-8E89-313927EC83B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445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66675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890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1125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3335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5621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7907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0193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2479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177800"/>
            <a:ext cx="9810751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3800" y="1949450"/>
            <a:ext cx="47244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1267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CE758004-48C0-F449-AA3B-744863F6785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802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60245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247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04695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2692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4978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7264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9550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1836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177800"/>
            <a:ext cx="9810751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3802" y="1949450"/>
            <a:ext cx="9810751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229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EE39CAAC-63C1-5D48-A243-077EE88AD8E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802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60245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247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04695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2692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4978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7264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9550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1836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177800"/>
            <a:ext cx="9810751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89802" y="1949450"/>
            <a:ext cx="3714751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3315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B07E6007-4B67-EB40-85AD-FE6524ADAF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802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60245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247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04695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2692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4978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7264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9550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1836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177800"/>
            <a:ext cx="9810751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3800" y="1949450"/>
            <a:ext cx="47244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4339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3AEA12D2-947E-164F-B037-BB742D547EE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802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60245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247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04695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2692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4978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7264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9550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183607" indent="-246857" algn="l" rtl="0" fontAlgn="base">
        <a:spcBef>
          <a:spcPts val="2650"/>
        </a:spcBef>
        <a:spcAft>
          <a:spcPct val="0"/>
        </a:spcAft>
        <a:buSzPct val="171000"/>
        <a:buFont typeface="Gill Sans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177800"/>
            <a:ext cx="9810751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3802" y="1949450"/>
            <a:ext cx="9810751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42B15A69-30DD-D540-8C7B-71E99E06DA7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191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64135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636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08585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3081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5367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7653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9939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2225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2089150"/>
            <a:ext cx="9810751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3074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5FD477F3-976D-2145-85EC-22B68D280AE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3802" y="895350"/>
            <a:ext cx="9810751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F44AE5D4-2BF5-F64F-8718-E122F648684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19100" indent="-28575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641350" indent="-28575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63600" indent="-28575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085850" indent="-28575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308100" indent="-28575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536700" indent="-28575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765300" indent="-28575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993900" indent="-28575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222500" indent="-28575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5181600"/>
            <a:ext cx="9810751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5122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6D27CE2E-9177-5842-BE41-21042090DC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5181600"/>
            <a:ext cx="9810751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6146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E751A770-D10E-1044-A7C9-5A22A613B35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6902" y="3365500"/>
            <a:ext cx="54991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6902" y="990600"/>
            <a:ext cx="54991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717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D4EC732F-1507-4444-88DC-0DEBB9A4753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6902" y="3365500"/>
            <a:ext cx="54991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6902" y="990600"/>
            <a:ext cx="54991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8195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DC2C9AAB-2206-5B48-B34C-B67C87B2F41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3802" y="177800"/>
            <a:ext cx="9810751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9218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5988053" y="6540500"/>
            <a:ext cx="209551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570CC64C-33B3-EB45-83D3-0A7CD5AA07F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286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572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858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91440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445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66675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890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1125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3335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5621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7907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0193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2247900" indent="-28575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sz="29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/>
          </p:cNvSpPr>
          <p:nvPr/>
        </p:nvSpPr>
        <p:spPr bwMode="auto">
          <a:xfrm>
            <a:off x="69630" y="116632"/>
            <a:ext cx="12052739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120000"/>
              </a:lnSpc>
              <a:spcBef>
                <a:spcPts val="850"/>
              </a:spcBef>
            </a:pPr>
            <a:endParaRPr lang="en-US" sz="56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rgbClr val="131F24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Lato Regular" charset="0"/>
            </a:endParaRPr>
          </a:p>
          <a:p>
            <a:pPr algn="l">
              <a:lnSpc>
                <a:spcPct val="120000"/>
              </a:lnSpc>
              <a:spcBef>
                <a:spcPts val="850"/>
              </a:spcBef>
            </a:pPr>
            <a:r>
              <a:rPr lang="en-US" sz="5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31F24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Lato Regular" charset="0"/>
              </a:rPr>
              <a:t>Climate, air pollution, and policy</a:t>
            </a:r>
          </a:p>
          <a:p>
            <a:pPr algn="l">
              <a:lnSpc>
                <a:spcPct val="120000"/>
              </a:lnSpc>
              <a:spcBef>
                <a:spcPts val="850"/>
              </a:spcBef>
            </a:pPr>
            <a:r>
              <a:rPr lang="en-US" sz="3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459DE0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Lato Regular" charset="0"/>
              </a:rPr>
              <a:t>Macro, micro, theory, and empirics</a:t>
            </a:r>
            <a:endParaRPr lang="en-US" sz="3600" dirty="0">
              <a:ln>
                <a:solidFill>
                  <a:schemeClr val="bg1">
                    <a:alpha val="14000"/>
                  </a:schemeClr>
                </a:solidFill>
              </a:ln>
              <a:solidFill>
                <a:srgbClr val="459DE0"/>
              </a:solidFill>
              <a:latin typeface="Lato Regular" charset="0"/>
              <a:ea typeface="ＭＳ Ｐゴシック" charset="0"/>
              <a:cs typeface="Lato Regular" charset="0"/>
              <a:sym typeface="Lato Regular" charset="0"/>
            </a:endParaRPr>
          </a:p>
          <a:p>
            <a:pPr algn="l">
              <a:lnSpc>
                <a:spcPct val="120000"/>
              </a:lnSpc>
              <a:spcBef>
                <a:spcPts val="850"/>
              </a:spcBef>
            </a:pPr>
            <a:endParaRPr lang="en-US" sz="4400" dirty="0">
              <a:ln>
                <a:solidFill>
                  <a:schemeClr val="bg1">
                    <a:alpha val="14000"/>
                  </a:schemeClr>
                </a:solidFill>
              </a:ln>
              <a:solidFill>
                <a:srgbClr val="131F24"/>
              </a:solidFill>
              <a:latin typeface="Lato Regular" charset="0"/>
              <a:ea typeface="ＭＳ Ｐゴシック" charset="0"/>
              <a:cs typeface="Lato Regular" charset="0"/>
              <a:sym typeface="Lato Regular" charset="0"/>
            </a:endParaRPr>
          </a:p>
          <a:p>
            <a:pPr algn="l">
              <a:lnSpc>
                <a:spcPct val="120000"/>
              </a:lnSpc>
              <a:spcBef>
                <a:spcPts val="850"/>
              </a:spcBef>
            </a:pPr>
            <a:r>
              <a:rPr lang="en-US" sz="4400" dirty="0">
                <a:ln>
                  <a:solidFill>
                    <a:schemeClr val="bg1">
                      <a:alpha val="14000"/>
                    </a:schemeClr>
                  </a:solidFill>
                </a:ln>
                <a:solidFill>
                  <a:srgbClr val="131F24"/>
                </a:solidFill>
                <a:latin typeface="Lato Regular" charset="0"/>
                <a:ea typeface="ＭＳ Ｐゴシック" charset="0"/>
                <a:cs typeface="Lato Regular" charset="0"/>
                <a:sym typeface="Lato Regular" charset="0"/>
              </a:rPr>
              <a:t>Ivan Rudik</a:t>
            </a:r>
          </a:p>
        </p:txBody>
      </p:sp>
    </p:spTree>
    <p:extLst>
      <p:ext uri="{BB962C8B-B14F-4D97-AF65-F5344CB8AC3E}">
        <p14:creationId xmlns:p14="http://schemas.microsoft.com/office/powerpoint/2010/main" val="357034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72"/>
    </mc:Choice>
    <mc:Fallback xmlns="">
      <p:transition advTm="98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Beyond welfare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To go beyond welfare we need structure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Build a quantitative dynamic spatial model to get the rest: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Migration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Employment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Value of adaptation through market mechanisms</a:t>
            </a:r>
          </a:p>
        </p:txBody>
      </p:sp>
    </p:spTree>
    <p:extLst>
      <p:ext uri="{BB962C8B-B14F-4D97-AF65-F5344CB8AC3E}">
        <p14:creationId xmlns:p14="http://schemas.microsoft.com/office/powerpoint/2010/main" val="341536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The value of market-based adaptation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459C0F85-417D-AB4B-8495-09E73B58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4" y="1076254"/>
            <a:ext cx="11545308" cy="57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7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Climate migration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F4D2B49-48DA-1D4A-A7A7-15627AB24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04" y="1116427"/>
            <a:ext cx="11409392" cy="57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Industrial reallocation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6" name="Picture 5" descr="Waterfall chart&#10;&#10;Description automatically generated with medium confidence">
            <a:extLst>
              <a:ext uri="{FF2B5EF4-FFF2-40B4-BE49-F238E27FC236}">
                <a16:creationId xmlns:a16="http://schemas.microsoft.com/office/drawing/2014/main" id="{0D220967-CAF7-1242-A5D8-04953320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166245"/>
            <a:ext cx="849187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The role of uncertainty in carbon pricing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Lemoine and Rudik (2016) show the role </a:t>
            </a: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of uncertainty in carbon taxes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Rudik (2020) asks what is the </a:t>
            </a: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effect on optimal climate policy if we:</a:t>
            </a:r>
          </a:p>
          <a:p>
            <a:pPr marL="514350" indent="-514350" algn="l">
              <a:spcBef>
                <a:spcPts val="850"/>
              </a:spcBef>
              <a:buAutoNum type="arabicParenR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Account for how economists will update future damages</a:t>
            </a:r>
          </a:p>
          <a:p>
            <a:pPr marL="514350" indent="-514350" algn="l">
              <a:spcBef>
                <a:spcPts val="850"/>
              </a:spcBef>
              <a:buAutoNum type="arabicParenR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Account for how we know our economic models are </a:t>
            </a:r>
            <a:r>
              <a:rPr lang="en-US" sz="34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misspecified</a:t>
            </a: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4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Uncertainty in carbon pricing 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is a new literature</a:t>
            </a:r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AA66D8-3A63-874B-AE3B-A7E282EE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744"/>
            <a:ext cx="12192000" cy="52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2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048561-D2C5-A447-8FCE-BA3AF9174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68" y="1703905"/>
            <a:ext cx="10272464" cy="5131991"/>
          </a:xfrm>
          <a:prstGeom prst="rect">
            <a:avLst/>
          </a:prstGeom>
        </p:spPr>
      </p:pic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Light" charset="0"/>
              </a:rPr>
              <a:t>You can decompose taxes into standard consumption-saving channels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0B211-D0EE-F747-8860-B7A252BD9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2011375"/>
            <a:ext cx="3898474" cy="1107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A6E3E2-0B62-614D-BBA3-2ECEE31B1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162" y="3793984"/>
            <a:ext cx="3956848" cy="6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8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The role of uncertainty in carbon pricing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Damage uncertainty matters (Lemoine and </a:t>
            </a:r>
            <a:r>
              <a:rPr lang="en-US" sz="34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McJeon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2013)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Economists update estimates of marginal damages (e.g. Climate Impact Lab)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Economists know economists update estimates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5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The role of uncertainty in carbon pricing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We know these estimates and models are wrong (</a:t>
            </a:r>
            <a:r>
              <a:rPr lang="en-US" sz="34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Pindyck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2013)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E.g. Dietz and Stern (2015) damage function is widely used but they are very clear that it’s completely made up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We should design policy to guard against model misspecifications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86486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B5E2A-63FC-9E46-9BDC-13E045F2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79" y="980728"/>
            <a:ext cx="5846330" cy="584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7A2788-6F5F-E443-B065-0EF4C804C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98" y="980729"/>
            <a:ext cx="5846330" cy="5846330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D157B7F5-AEB3-2442-A794-54A7AAB578F0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Policy under different states of the world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0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56115D-69E2-774B-84E6-44F3655C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68"/>
            <a:ext cx="12192000" cy="68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72"/>
    </mc:Choice>
    <mc:Fallback xmlns="">
      <p:transition advTm="987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Consumption-saving decompositions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C1006-0145-FB42-B0A2-2FCE7159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610"/>
            <a:ext cx="5733256" cy="5733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DE2ED-5307-B944-9761-B61D7798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50" y="1026610"/>
            <a:ext cx="573325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Learning helps (usually) 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even if models are very wrong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043D1-A30F-D848-A9CE-FD9F9E78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288"/>
            <a:ext cx="12192000" cy="471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7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What matters for the social cost of carbon?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Meta-analysis / reduced form SCC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Moore, Rising, Dietz, </a:t>
            </a:r>
            <a:r>
              <a:rPr lang="en-US" sz="34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Drupp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, Rudik, Wagner (202X)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There’s </a:t>
            </a:r>
            <a:r>
              <a:rPr lang="en-US" sz="3400" b="1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lots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of integrated assessment papers making structural changes or introducing uncertainty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They all give different results for the price of carbon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What are the key drivers?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3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The SCC from the literature since 2000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4F6D66-0DCC-CD4B-A831-FFC5D2BD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591758"/>
            <a:ext cx="10602772" cy="52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45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The relative effects of 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different structural changes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66258D-467B-7E4C-B495-F8D79C2F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08" y="1469466"/>
            <a:ext cx="10294983" cy="51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7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What matters for the social cost of carbon?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Meta-analysis / reduced form SCC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Moore, Rising, Dietz, </a:t>
            </a:r>
            <a:r>
              <a:rPr lang="en-US" sz="34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Drupp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, Rudik, Wagner (202X)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Next steps: train </a:t>
            </a:r>
            <a:r>
              <a:rPr lang="en-US" sz="3400" b="1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random forest 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model to get a reduced form predictor of SCC as a function of standard inputs (year, discount rate, model structure Booleans)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b="1" dirty="0">
                <a:solidFill>
                  <a:srgbClr val="F5344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Why: 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allows researchers to recover a literature-consistent SCC estimate without having to run these complicated structural models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9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Optimal science funding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Hurricane forecasts have improved significantly over time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Molina and Rudik (2021)</a:t>
            </a: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What is the historical value of this?</a:t>
            </a: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How much should we fund future research for improving forecasts?</a:t>
            </a:r>
          </a:p>
        </p:txBody>
      </p:sp>
    </p:spTree>
    <p:extLst>
      <p:ext uri="{BB962C8B-B14F-4D97-AF65-F5344CB8AC3E}">
        <p14:creationId xmlns:p14="http://schemas.microsoft.com/office/powerpoint/2010/main" val="28291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nual average">
            <a:extLst>
              <a:ext uri="{FF2B5EF4-FFF2-40B4-BE49-F238E27FC236}">
                <a16:creationId xmlns:a16="http://schemas.microsoft.com/office/drawing/2014/main" id="{15EB99BC-283C-F34A-B607-FF7B859D2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A69A6C5B-CE5C-5B42-A8AA-63CC2C00937A}"/>
              </a:ext>
            </a:extLst>
          </p:cNvPr>
          <p:cNvSpPr>
            <a:spLocks/>
          </p:cNvSpPr>
          <p:nvPr/>
        </p:nvSpPr>
        <p:spPr bwMode="auto">
          <a:xfrm>
            <a:off x="9696400" y="6361532"/>
            <a:ext cx="261068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NOAA NHC</a:t>
            </a:r>
          </a:p>
        </p:txBody>
      </p:sp>
    </p:spTree>
    <p:extLst>
      <p:ext uri="{BB962C8B-B14F-4D97-AF65-F5344CB8AC3E}">
        <p14:creationId xmlns:p14="http://schemas.microsoft.com/office/powerpoint/2010/main" val="19250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nual average">
            <a:extLst>
              <a:ext uri="{FF2B5EF4-FFF2-40B4-BE49-F238E27FC236}">
                <a16:creationId xmlns:a16="http://schemas.microsoft.com/office/drawing/2014/main" id="{93A8ACD4-5D8C-EA49-AC85-A05174AE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A69A6C5B-CE5C-5B42-A8AA-63CC2C00937A}"/>
              </a:ext>
            </a:extLst>
          </p:cNvPr>
          <p:cNvSpPr>
            <a:spLocks/>
          </p:cNvSpPr>
          <p:nvPr/>
        </p:nvSpPr>
        <p:spPr bwMode="auto">
          <a:xfrm>
            <a:off x="9696400" y="6361532"/>
            <a:ext cx="261068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NOAA NHC</a:t>
            </a:r>
          </a:p>
        </p:txBody>
      </p:sp>
    </p:spTree>
    <p:extLst>
      <p:ext uri="{BB962C8B-B14F-4D97-AF65-F5344CB8AC3E}">
        <p14:creationId xmlns:p14="http://schemas.microsoft.com/office/powerpoint/2010/main" val="165006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pic>
        <p:nvPicPr>
          <p:cNvPr id="8" name="Picture 7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5B3AA13A-81BD-C947-AD5F-79EC9189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7335DB31-522C-DD4C-9814-18FA660618AB}"/>
              </a:ext>
            </a:extLst>
          </p:cNvPr>
          <p:cNvSpPr>
            <a:spLocks/>
          </p:cNvSpPr>
          <p:nvPr/>
        </p:nvSpPr>
        <p:spPr bwMode="auto">
          <a:xfrm>
            <a:off x="119336" y="83671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Do forecasts matter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for household 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decisions?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FDB5F44B-FE35-5F47-B070-D1D5F0025179}"/>
              </a:ext>
            </a:extLst>
          </p:cNvPr>
          <p:cNvSpPr>
            <a:spLocks/>
          </p:cNvSpPr>
          <p:nvPr/>
        </p:nvSpPr>
        <p:spPr bwMode="auto">
          <a:xfrm>
            <a:off x="172949" y="1556792"/>
            <a:ext cx="505895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An above historical-median forecast increases store visitation in days before storm</a:t>
            </a:r>
          </a:p>
        </p:txBody>
      </p:sp>
    </p:spTree>
    <p:extLst>
      <p:ext uri="{BB962C8B-B14F-4D97-AF65-F5344CB8AC3E}">
        <p14:creationId xmlns:p14="http://schemas.microsoft.com/office/powerpoint/2010/main" val="249938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Climate change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How </a:t>
            </a:r>
            <a:r>
              <a:rPr lang="en-US" sz="3400" b="1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should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economists think about climate change?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The importance of uncertainty (Lemoine and Rudik 2016)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Proper climate modules (Lemoine and Rudik 2017)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Endogenous damage learning / robustness (Rudik 2020)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Identifying the correct climate </a:t>
            </a:r>
            <a:r>
              <a:rPr lang="en-US" sz="34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estimand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(Rudik et al. 2021)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Reduced form IAM + decomposition (Moore et al. 202X)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Networks and distortions (Lemoine, Rudik, and Tan 202X)</a:t>
            </a:r>
          </a:p>
        </p:txBody>
      </p:sp>
    </p:spTree>
    <p:extLst>
      <p:ext uri="{BB962C8B-B14F-4D97-AF65-F5344CB8AC3E}">
        <p14:creationId xmlns:p14="http://schemas.microsoft.com/office/powerpoint/2010/main" val="162880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Do forecast errors matter?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3" name="Picture 2" descr="Chart, shape, rectangle&#10;&#10;Description automatically generated">
            <a:extLst>
              <a:ext uri="{FF2B5EF4-FFF2-40B4-BE49-F238E27FC236}">
                <a16:creationId xmlns:a16="http://schemas.microsoft.com/office/drawing/2014/main" id="{53D86A22-4EA9-D747-95F6-30DF1AD8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544" y="1016732"/>
            <a:ext cx="6995120" cy="5829267"/>
          </a:xfrm>
          <a:prstGeom prst="rect">
            <a:avLst/>
          </a:prstGeom>
        </p:spPr>
      </p:pic>
      <p:sp>
        <p:nvSpPr>
          <p:cNvPr id="6" name="Rectangle 35">
            <a:extLst>
              <a:ext uri="{FF2B5EF4-FFF2-40B4-BE49-F238E27FC236}">
                <a16:creationId xmlns:a16="http://schemas.microsoft.com/office/drawing/2014/main" id="{B2196FD8-6CDA-1446-A261-6C7D1E6780B2}"/>
              </a:ext>
            </a:extLst>
          </p:cNvPr>
          <p:cNvSpPr>
            <a:spLocks/>
          </p:cNvSpPr>
          <p:nvPr/>
        </p:nvSpPr>
        <p:spPr bwMode="auto">
          <a:xfrm>
            <a:off x="172949" y="1556792"/>
            <a:ext cx="4986947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Underestimating hurricane intensity, </a:t>
            </a:r>
            <a:r>
              <a:rPr lang="en-US" sz="3400" b="1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wind</a:t>
            </a:r>
            <a:r>
              <a:rPr lang="en-US" sz="3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or </a:t>
            </a:r>
            <a:r>
              <a:rPr lang="en-US" sz="3400" b="1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precipitation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, leads to significantly greater damage</a:t>
            </a:r>
          </a:p>
        </p:txBody>
      </p:sp>
      <p:sp>
        <p:nvSpPr>
          <p:cNvPr id="7" name="Rectangle 35">
            <a:extLst>
              <a:ext uri="{FF2B5EF4-FFF2-40B4-BE49-F238E27FC236}">
                <a16:creationId xmlns:a16="http://schemas.microsoft.com/office/drawing/2014/main" id="{4DAFC428-2E38-B94B-AA72-4C7FEE2CF396}"/>
              </a:ext>
            </a:extLst>
          </p:cNvPr>
          <p:cNvSpPr>
            <a:spLocks/>
          </p:cNvSpPr>
          <p:nvPr/>
        </p:nvSpPr>
        <p:spPr bwMode="auto">
          <a:xfrm>
            <a:off x="8832305" y="975524"/>
            <a:ext cx="3232762" cy="71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Underestimate</a:t>
            </a:r>
          </a:p>
          <a:p>
            <a:pPr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intensity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8ED47F47-58F0-AC47-B6AA-A8FFB6C2AE65}"/>
              </a:ext>
            </a:extLst>
          </p:cNvPr>
          <p:cNvSpPr>
            <a:spLocks/>
          </p:cNvSpPr>
          <p:nvPr/>
        </p:nvSpPr>
        <p:spPr bwMode="auto">
          <a:xfrm>
            <a:off x="5663952" y="974125"/>
            <a:ext cx="3168353" cy="71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Overestimate</a:t>
            </a:r>
          </a:p>
          <a:p>
            <a:pPr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247598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317A05-1C9F-F743-BBB9-401676F2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74174"/>
            <a:ext cx="6783826" cy="6783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CA98C5-6271-B64C-9812-06F23F497FF5}"/>
              </a:ext>
            </a:extLst>
          </p:cNvPr>
          <p:cNvSpPr/>
          <p:nvPr/>
        </p:nvSpPr>
        <p:spPr bwMode="auto">
          <a:xfrm>
            <a:off x="6296950" y="0"/>
            <a:ext cx="6783826" cy="108893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FF074D2E-EF0A-F94C-8AF4-D7F33F522C7B}"/>
              </a:ext>
            </a:extLst>
          </p:cNvPr>
          <p:cNvSpPr>
            <a:spLocks/>
          </p:cNvSpPr>
          <p:nvPr/>
        </p:nvSpPr>
        <p:spPr bwMode="auto">
          <a:xfrm>
            <a:off x="172949" y="1556792"/>
            <a:ext cx="4986947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10" name="Rectangle 35">
            <a:extLst>
              <a:ext uri="{FF2B5EF4-FFF2-40B4-BE49-F238E27FC236}">
                <a16:creationId xmlns:a16="http://schemas.microsoft.com/office/drawing/2014/main" id="{5FB4C882-6E0F-F14C-9B00-1B6D57FE6A62}"/>
              </a:ext>
            </a:extLst>
          </p:cNvPr>
          <p:cNvSpPr>
            <a:spLocks/>
          </p:cNvSpPr>
          <p:nvPr/>
        </p:nvSpPr>
        <p:spPr bwMode="auto">
          <a:xfrm>
            <a:off x="325349" y="1709192"/>
            <a:ext cx="5122579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Simple household cost minimization problem: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Regress second derivative of damages on precision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Coefficient is the marginal value of reducing forecast uncertainty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02C67B9-1E24-D44A-A8B0-40D65E210948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The MWTP for better forecasts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41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03ACE-89D0-BB44-96F1-4E44180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7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72"/>
    </mc:Choice>
    <mc:Fallback xmlns="">
      <p:transition advTm="987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D6FE9-74E6-2B4F-805B-F39B8543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78" y="0"/>
            <a:ext cx="9971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4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72"/>
    </mc:Choice>
    <mc:Fallback xmlns="">
      <p:transition advTm="987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Air pollution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What is the social cost of lead?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Lead is bad for</a:t>
            </a:r>
          </a:p>
          <a:p>
            <a:pPr marL="457200" indent="-457200" algn="l">
              <a:spcBef>
                <a:spcPts val="850"/>
              </a:spcBef>
              <a:buFontTx/>
              <a:buChar char="-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Mortality (Hollingsworth and Rudik, 2021)</a:t>
            </a:r>
          </a:p>
          <a:p>
            <a:pPr marL="457200" indent="-457200" algn="l">
              <a:spcBef>
                <a:spcPts val="850"/>
              </a:spcBef>
              <a:buFontTx/>
              <a:buChar char="-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Kids (Hollingsworth et al. 2021)</a:t>
            </a: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But nutrition can help (Hollingsworth et al. 2021)</a:t>
            </a:r>
          </a:p>
        </p:txBody>
      </p:sp>
    </p:spTree>
    <p:extLst>
      <p:ext uri="{BB962C8B-B14F-4D97-AF65-F5344CB8AC3E}">
        <p14:creationId xmlns:p14="http://schemas.microsoft.com/office/powerpoint/2010/main" val="33998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88619-9F4A-1D44-A515-78BB9042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1292793"/>
            <a:ext cx="12216680" cy="8139363"/>
          </a:xfrm>
          <a:prstGeom prst="rect">
            <a:avLst/>
          </a:prstGeom>
        </p:spPr>
      </p:pic>
      <p:sp>
        <p:nvSpPr>
          <p:cNvPr id="17421" name="Rectangle 13"/>
          <p:cNvSpPr>
            <a:spLocks/>
          </p:cNvSpPr>
          <p:nvPr/>
        </p:nvSpPr>
        <p:spPr bwMode="auto">
          <a:xfrm>
            <a:off x="119336" y="332656"/>
            <a:ext cx="12000656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31313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We use racing to generate </a:t>
            </a:r>
          </a:p>
          <a:p>
            <a:pPr algn="l"/>
            <a:r>
              <a:rPr lang="en-US" sz="4600" dirty="0">
                <a:solidFill>
                  <a:srgbClr val="31313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quasi-experimental variation in lead emissions</a:t>
            </a:r>
            <a:endParaRPr lang="en-US" sz="4600" dirty="0">
              <a:solidFill>
                <a:srgbClr val="31313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2FE4B-D075-0A4A-A30F-5ACA41BD055F}"/>
              </a:ext>
            </a:extLst>
          </p:cNvPr>
          <p:cNvSpPr/>
          <p:nvPr/>
        </p:nvSpPr>
        <p:spPr bwMode="auto">
          <a:xfrm>
            <a:off x="5159896" y="692696"/>
            <a:ext cx="7032104" cy="20882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BD2DD-78A2-2B47-841D-F7B21C49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82" y="0"/>
            <a:ext cx="10292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2FE4B-D075-0A4A-A30F-5ACA41BD055F}"/>
              </a:ext>
            </a:extLst>
          </p:cNvPr>
          <p:cNvSpPr/>
          <p:nvPr/>
        </p:nvSpPr>
        <p:spPr bwMode="auto">
          <a:xfrm>
            <a:off x="5159896" y="692696"/>
            <a:ext cx="7032104" cy="20882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85FC6-A89E-024D-AA62-3C398B925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82" y="0"/>
            <a:ext cx="10292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2FE4B-D075-0A4A-A30F-5ACA41BD055F}"/>
              </a:ext>
            </a:extLst>
          </p:cNvPr>
          <p:cNvSpPr/>
          <p:nvPr/>
        </p:nvSpPr>
        <p:spPr bwMode="auto">
          <a:xfrm>
            <a:off x="5159896" y="692696"/>
            <a:ext cx="7032104" cy="20882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64D8D-65A4-3D4D-B89C-DCFBD5BB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82" y="0"/>
            <a:ext cx="1029223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2ED73C-548E-4946-A697-0C28CBACD359}"/>
              </a:ext>
            </a:extLst>
          </p:cNvPr>
          <p:cNvSpPr/>
          <p:nvPr/>
        </p:nvSpPr>
        <p:spPr>
          <a:xfrm>
            <a:off x="191344" y="1988840"/>
            <a:ext cx="5251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31F24"/>
                </a:solidFill>
                <a:latin typeface="Lato Regular" charset="0"/>
                <a:ea typeface="ＭＳ Ｐゴシック" charset="0"/>
                <a:cs typeface="Lato Regular" charset="0"/>
                <a:sym typeface="Lato Regular" charset="0"/>
              </a:rPr>
              <a:t>3 hour race vs annual totals!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Rectangle 13"/>
          <p:cNvSpPr>
            <a:spLocks/>
          </p:cNvSpPr>
          <p:nvPr/>
        </p:nvSpPr>
        <p:spPr bwMode="auto">
          <a:xfrm>
            <a:off x="119336" y="332656"/>
            <a:ext cx="12000656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endParaRPr lang="en-US" sz="4600" dirty="0">
              <a:solidFill>
                <a:srgbClr val="31313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1CC99-2EB8-B749-97CD-63450B71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82" y="0"/>
            <a:ext cx="102922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88F10A-30BE-E446-8CB6-1E8E99A0EF74}"/>
              </a:ext>
            </a:extLst>
          </p:cNvPr>
          <p:cNvSpPr/>
          <p:nvPr/>
        </p:nvSpPr>
        <p:spPr>
          <a:xfrm>
            <a:off x="5003885" y="1148200"/>
            <a:ext cx="28312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Lato Regular" charset="0"/>
                <a:ea typeface="ＭＳ Ｐゴシック" charset="0"/>
                <a:cs typeface="Lato Regular" charset="0"/>
                <a:sym typeface="Lato Regular" charset="0"/>
              </a:rPr>
              <a:t>16% increase which </a:t>
            </a:r>
          </a:p>
          <a:p>
            <a:r>
              <a:rPr lang="en-US" sz="2000" dirty="0">
                <a:solidFill>
                  <a:schemeClr val="tx1"/>
                </a:solidFill>
                <a:latin typeface="Lato Regular" charset="0"/>
                <a:ea typeface="ＭＳ Ｐゴシック" charset="0"/>
                <a:cs typeface="Lato Regular" charset="0"/>
                <a:sym typeface="Lato Regular" charset="0"/>
              </a:rPr>
              <a:t>decays back to baseline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EE5032-CD25-0140-AE55-083410599C9A}"/>
              </a:ext>
            </a:extLst>
          </p:cNvPr>
          <p:cNvCxnSpPr/>
          <p:nvPr/>
        </p:nvCxnSpPr>
        <p:spPr bwMode="auto">
          <a:xfrm flipH="1">
            <a:off x="4583832" y="1628800"/>
            <a:ext cx="432048" cy="43204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771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How do we identify effects of changes in climate using observable data?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Does temperature variation identify marginal climate effects?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Two farmer thought experiments:</a:t>
            </a:r>
          </a:p>
          <a:p>
            <a:pPr marL="514350" indent="-514350" algn="l">
              <a:spcBef>
                <a:spcPts val="850"/>
              </a:spcBef>
              <a:buAutoNum type="arabicParenR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Iowa farmer growing corn/soy</a:t>
            </a:r>
          </a:p>
          <a:p>
            <a:pPr marL="514350" indent="-514350" algn="l">
              <a:spcBef>
                <a:spcPts val="850"/>
              </a:spcBef>
              <a:buAutoNum type="arabicParenR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California farmer growing almonds</a:t>
            </a:r>
          </a:p>
          <a:p>
            <a:pPr marL="514350" indent="-514350" algn="l">
              <a:spcBef>
                <a:spcPts val="850"/>
              </a:spcBef>
              <a:buAutoNum type="arabicParenR"/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Why might an increase in </a:t>
            </a:r>
            <a:r>
              <a:rPr lang="en-US" sz="3400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transient/idiosyncratic 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temperature today be different than an increase in </a:t>
            </a:r>
            <a:r>
              <a:rPr lang="en-US" sz="3400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climate?</a:t>
            </a:r>
          </a:p>
        </p:txBody>
      </p:sp>
    </p:spTree>
    <p:extLst>
      <p:ext uri="{BB962C8B-B14F-4D97-AF65-F5344CB8AC3E}">
        <p14:creationId xmlns:p14="http://schemas.microsoft.com/office/powerpoint/2010/main" val="195880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E3F8B-5B7E-AE4E-9BAC-0A54D8E6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88" y="0"/>
            <a:ext cx="1029182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75535F-4F17-304A-B2F6-E1D2F6BF9DE6}"/>
              </a:ext>
            </a:extLst>
          </p:cNvPr>
          <p:cNvSpPr/>
          <p:nvPr/>
        </p:nvSpPr>
        <p:spPr bwMode="auto">
          <a:xfrm>
            <a:off x="1828800" y="764704"/>
            <a:ext cx="9001000" cy="511256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5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5F4DEC-F374-C849-8DD1-57DFD4B8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88" y="0"/>
            <a:ext cx="1029182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DED6BF-D4E9-3145-90F3-887DFE853B97}"/>
              </a:ext>
            </a:extLst>
          </p:cNvPr>
          <p:cNvSpPr/>
          <p:nvPr/>
        </p:nvSpPr>
        <p:spPr bwMode="auto">
          <a:xfrm>
            <a:off x="1828800" y="764704"/>
            <a:ext cx="3187080" cy="489654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DA29A-AF28-E44E-81E5-876DC703BE0B}"/>
              </a:ext>
            </a:extLst>
          </p:cNvPr>
          <p:cNvSpPr/>
          <p:nvPr/>
        </p:nvSpPr>
        <p:spPr bwMode="auto">
          <a:xfrm>
            <a:off x="2135560" y="764704"/>
            <a:ext cx="3312368" cy="5112568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5535F-4F17-304A-B2F6-E1D2F6BF9DE6}"/>
              </a:ext>
            </a:extLst>
          </p:cNvPr>
          <p:cNvSpPr/>
          <p:nvPr/>
        </p:nvSpPr>
        <p:spPr bwMode="auto">
          <a:xfrm>
            <a:off x="2639616" y="2492896"/>
            <a:ext cx="6624736" cy="144016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6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BC681-567A-BF44-A088-B0BD57CE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88" y="0"/>
            <a:ext cx="1029182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DED6BF-D4E9-3145-90F3-887DFE853B97}"/>
              </a:ext>
            </a:extLst>
          </p:cNvPr>
          <p:cNvSpPr/>
          <p:nvPr/>
        </p:nvSpPr>
        <p:spPr bwMode="auto">
          <a:xfrm>
            <a:off x="1828800" y="764704"/>
            <a:ext cx="3187080" cy="489654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99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D1D80A-B1D9-9B47-B39E-EF458F0F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88" y="0"/>
            <a:ext cx="10291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3808D-FAA9-394E-A5DA-083BDBCD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5FE560-005B-1E4A-AFE1-B0D8C3858AAF}"/>
              </a:ext>
            </a:extLst>
          </p:cNvPr>
          <p:cNvSpPr/>
          <p:nvPr/>
        </p:nvSpPr>
        <p:spPr>
          <a:xfrm>
            <a:off x="47328" y="1166842"/>
            <a:ext cx="57359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All-cause mortality</a:t>
            </a:r>
          </a:p>
          <a:p>
            <a:pPr algn="l"/>
            <a:endParaRPr lang="en-US" sz="3200" dirty="0">
              <a:solidFill>
                <a:srgbClr val="131F2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Picks up all effects</a:t>
            </a:r>
          </a:p>
          <a:p>
            <a:pPr algn="l"/>
            <a:endParaRPr lang="en-US" sz="3200" dirty="0">
              <a:solidFill>
                <a:srgbClr val="131F2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Circumvents issues with classifying cause of death</a:t>
            </a:r>
          </a:p>
          <a:p>
            <a:pPr algn="l"/>
            <a:endParaRPr lang="en-US" sz="3200" dirty="0">
              <a:solidFill>
                <a:srgbClr val="131F2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Gives a social cost of &gt; $1,000 per gram of lead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AE07A-9108-B249-83BF-AEAEC43A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59" y="94320"/>
            <a:ext cx="6561041" cy="66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F23D35-0B7A-3C45-ABFA-092505AF629C}"/>
              </a:ext>
            </a:extLst>
          </p:cNvPr>
          <p:cNvSpPr/>
          <p:nvPr/>
        </p:nvSpPr>
        <p:spPr>
          <a:xfrm>
            <a:off x="0" y="1556792"/>
            <a:ext cx="57359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Ischemic heart disease</a:t>
            </a:r>
          </a:p>
          <a:p>
            <a:pPr algn="l"/>
            <a:endParaRPr lang="en-US" sz="3200" dirty="0">
              <a:solidFill>
                <a:srgbClr val="131F2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Blood vessel diseases, typically caused by plaque build up</a:t>
            </a:r>
          </a:p>
          <a:p>
            <a:pPr algn="l"/>
            <a:endParaRPr lang="en-US" sz="3200" dirty="0">
              <a:solidFill>
                <a:srgbClr val="131F2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Common cause of death in associational findings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69546-6298-A543-BEFF-633E5ABF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475" y="130324"/>
            <a:ext cx="6550525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F23D35-0B7A-3C45-ABFA-092505AF629C}"/>
              </a:ext>
            </a:extLst>
          </p:cNvPr>
          <p:cNvSpPr/>
          <p:nvPr/>
        </p:nvSpPr>
        <p:spPr>
          <a:xfrm>
            <a:off x="0" y="1556792"/>
            <a:ext cx="54479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MAYBE</a:t>
            </a:r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affects deaths of despair (Case and Deaton)</a:t>
            </a:r>
          </a:p>
          <a:p>
            <a:pPr algn="l"/>
            <a:endParaRPr lang="en-US" sz="3200" dirty="0">
              <a:solidFill>
                <a:srgbClr val="131F2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Lead has significant negative effects on mental state, emotional stability, cognition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6195F0-C930-2D48-9994-4CE2F27E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96" y="0"/>
            <a:ext cx="6825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F23D35-0B7A-3C45-ABFA-092505AF629C}"/>
              </a:ext>
            </a:extLst>
          </p:cNvPr>
          <p:cNvSpPr/>
          <p:nvPr/>
        </p:nvSpPr>
        <p:spPr>
          <a:xfrm>
            <a:off x="191344" y="2853571"/>
            <a:ext cx="5735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Lead is bad for test scores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ECAA5-CBE3-104F-8838-12F1356AF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009" y="0"/>
            <a:ext cx="6898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F23D35-0B7A-3C45-ABFA-092505AF629C}"/>
              </a:ext>
            </a:extLst>
          </p:cNvPr>
          <p:cNvSpPr/>
          <p:nvPr/>
        </p:nvSpPr>
        <p:spPr>
          <a:xfrm>
            <a:off x="191344" y="2853571"/>
            <a:ext cx="52565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The same exposure spread out over time is even worse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DAE97-9079-814B-9771-EF2F037E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67" y="9346"/>
            <a:ext cx="697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5669C83D-F951-B849-87C4-960CA4AA291F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Raw correlations suggest calcium can mitigate lead exposure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ED55-98FF-5B42-AE68-6E59D7D71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475028"/>
            <a:ext cx="6964613" cy="53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How do we identify effects of changes in climate using observable data?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514350" indent="-514350" algn="l">
              <a:spcBef>
                <a:spcPts val="850"/>
              </a:spcBef>
              <a:buAutoNum type="arabicParenR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Iowa farmer growing corn/soy can switch to rice/cotton in the </a:t>
            </a:r>
            <a:r>
              <a:rPr lang="en-US" sz="3400" b="1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long run</a:t>
            </a: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2) California farmer growing almonds can pull on depletable groundwater resources in the </a:t>
            </a:r>
            <a:r>
              <a:rPr lang="en-US" sz="3400" b="1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short run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Impacts of temperature on profits, yields, </a:t>
            </a:r>
            <a:r>
              <a:rPr lang="en-US" sz="34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etc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will overstate climate impacts in Iowa, understate impacts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4669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AB788-40E5-BB4E-881F-11F4E17C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016732"/>
            <a:ext cx="11254928" cy="5781341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5669C83D-F951-B849-87C4-960CA4AA291F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Nutrition matters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5669C83D-F951-B849-87C4-960CA4AA291F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4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NASCAR lead was socioeconomically regressive</a:t>
            </a:r>
          </a:p>
          <a:p>
            <a:pPr algn="l"/>
            <a:endParaRPr lang="en-US" sz="44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2D12E-DCCD-D448-97C2-CADC0F41C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4" y="1196752"/>
            <a:ext cx="11064552" cy="552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Biodiversity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What are the economic determinants of biodiversity?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Ozone (Liang et al. 2020)</a:t>
            </a: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General economic production (Liang, Rudik, Zou 2021)</a:t>
            </a:r>
          </a:p>
        </p:txBody>
      </p:sp>
    </p:spTree>
    <p:extLst>
      <p:ext uri="{BB962C8B-B14F-4D97-AF65-F5344CB8AC3E}">
        <p14:creationId xmlns:p14="http://schemas.microsoft.com/office/powerpoint/2010/main" val="19360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5669C83D-F951-B849-87C4-960CA4AA291F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North American bird populations are falling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Rosenberg et al. (2019) [Lab of O]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D61BA-6520-6245-BAA4-5047308C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12192000" cy="51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5669C83D-F951-B849-87C4-960CA4AA291F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Ozone kills birds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88A47-ACCF-D74E-9341-2E560DC1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29" y="958747"/>
            <a:ext cx="9615342" cy="590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5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5669C83D-F951-B849-87C4-960CA4AA291F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Ozone kills birds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E34034-9703-8942-9EED-A15EE969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12192000" cy="49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6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C727-68B1-BD44-99D9-B3890377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11" y="-7640"/>
            <a:ext cx="886428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170F92-C4D8-6D44-946B-BA952A97C562}"/>
              </a:ext>
            </a:extLst>
          </p:cNvPr>
          <p:cNvSpPr/>
          <p:nvPr/>
        </p:nvSpPr>
        <p:spPr>
          <a:xfrm>
            <a:off x="119336" y="2492896"/>
            <a:ext cx="5184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131F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What about other species?</a:t>
            </a:r>
          </a:p>
        </p:txBody>
      </p:sp>
    </p:spTree>
    <p:extLst>
      <p:ext uri="{BB962C8B-B14F-4D97-AF65-F5344CB8AC3E}">
        <p14:creationId xmlns:p14="http://schemas.microsoft.com/office/powerpoint/2010/main" val="163926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>
            <a:extLst>
              <a:ext uri="{FF2B5EF4-FFF2-40B4-BE49-F238E27FC236}">
                <a16:creationId xmlns:a16="http://schemas.microsoft.com/office/drawing/2014/main" id="{5669C83D-F951-B849-87C4-960CA4AA291F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Development is bad for biodiversity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118D9-AE56-814A-8CAD-6AEB22E1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228060"/>
            <a:ext cx="8472940" cy="56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9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How do we identify effects of changes in climate using observable data?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Circumvent these issues with </a:t>
            </a:r>
            <a:r>
              <a:rPr lang="en-US" sz="3400" b="1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envelope theorem 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arguments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Weather variation = climate variation for optimized payoffs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b="1" dirty="0">
                <a:solidFill>
                  <a:srgbClr val="F5344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Main challenge: 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most realistic representations of payoffs are not observable or do not respond to transient temperature</a:t>
            </a:r>
          </a:p>
          <a:p>
            <a:pPr marL="457200" indent="-457200" algn="l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Utility, PV utility streams, PV profits, land prices, </a:t>
            </a:r>
            <a:r>
              <a:rPr lang="en-US" sz="34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etc</a:t>
            </a: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7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2BB59DC-E2D2-EB4A-9E45-52D34E56127C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How do we identify effects of changes in climate using observable data?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E01172A3-F77B-A746-818B-3975354B27B2}"/>
              </a:ext>
            </a:extLst>
          </p:cNvPr>
          <p:cNvSpPr>
            <a:spLocks/>
          </p:cNvSpPr>
          <p:nvPr/>
        </p:nvSpPr>
        <p:spPr bwMode="auto">
          <a:xfrm>
            <a:off x="172948" y="1556792"/>
            <a:ext cx="11913705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Rudik, Lyn, Tan, Ortiz-</a:t>
            </a:r>
            <a:r>
              <a:rPr lang="en-US" sz="34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Bobea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(2021) provides a roadmap</a:t>
            </a:r>
          </a:p>
          <a:p>
            <a:pPr algn="l">
              <a:spcBef>
                <a:spcPts val="850"/>
              </a:spcBef>
            </a:pPr>
            <a:endParaRPr lang="en-US" sz="3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Under some </a:t>
            </a:r>
            <a:r>
              <a:rPr lang="en-US" sz="3400" b="1" dirty="0">
                <a:solidFill>
                  <a:srgbClr val="459D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light</a:t>
            </a:r>
            <a:r>
              <a:rPr lang="en-US" sz="3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Regular" charset="0"/>
              </a:rPr>
              <a:t> assumptions about household behavior we can show in-migration shares are a sufficient statistic for expected welfare</a:t>
            </a:r>
          </a:p>
        </p:txBody>
      </p:sp>
    </p:spTree>
    <p:extLst>
      <p:ext uri="{BB962C8B-B14F-4D97-AF65-F5344CB8AC3E}">
        <p14:creationId xmlns:p14="http://schemas.microsoft.com/office/powerpoint/2010/main" val="35552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0029EF0-930A-CC49-89D5-864E975B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124744"/>
            <a:ext cx="8491872" cy="5661248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91B8122A-3DC6-A440-9B89-36BC143CCDC5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Extreme hot days are 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extremely bad for welfare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7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>
            <a:extLst>
              <a:ext uri="{FF2B5EF4-FFF2-40B4-BE49-F238E27FC236}">
                <a16:creationId xmlns:a16="http://schemas.microsoft.com/office/drawing/2014/main" id="{C4057388-3B6C-9F45-8490-0DC9185368EB}"/>
              </a:ext>
            </a:extLst>
          </p:cNvPr>
          <p:cNvSpPr>
            <a:spLocks/>
          </p:cNvSpPr>
          <p:nvPr/>
        </p:nvSpPr>
        <p:spPr bwMode="auto">
          <a:xfrm>
            <a:off x="172948" y="1484784"/>
            <a:ext cx="11539676" cy="510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  <a:p>
            <a:pPr algn="l">
              <a:spcBef>
                <a:spcPts val="850"/>
              </a:spcBef>
            </a:pPr>
            <a:endParaRPr lang="en-US" sz="35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 Regular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1B8122A-3DC6-A440-9B89-36BC143CCDC5}"/>
              </a:ext>
            </a:extLst>
          </p:cNvPr>
          <p:cNvSpPr>
            <a:spLocks/>
          </p:cNvSpPr>
          <p:nvPr/>
        </p:nvSpPr>
        <p:spPr bwMode="auto">
          <a:xfrm>
            <a:off x="119336" y="476672"/>
            <a:ext cx="1207266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Extreme hot days are </a:t>
            </a:r>
          </a:p>
          <a:p>
            <a:pPr algn="l"/>
            <a:r>
              <a:rPr lang="en-US" sz="4600" dirty="0">
                <a:solidFill>
                  <a:srgbClr val="131F24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 charset="0"/>
              </a:rPr>
              <a:t>extremely bad for welfare</a:t>
            </a:r>
          </a:p>
          <a:p>
            <a:pPr algn="l"/>
            <a:endParaRPr lang="en-US" sz="4600" dirty="0">
              <a:solidFill>
                <a:srgbClr val="131F24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Light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83E85FF-A2D9-7A4D-BB5F-282F0949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56792"/>
            <a:ext cx="10441030" cy="52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ítulo y subtítulo">
  <a:themeElements>
    <a:clrScheme name="0-Kilo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75593"/>
      </a:accent1>
      <a:accent2>
        <a:srgbClr val="3BB692"/>
      </a:accent2>
      <a:accent3>
        <a:srgbClr val="A1C450"/>
      </a:accent3>
      <a:accent4>
        <a:srgbClr val="EBBA31"/>
      </a:accent4>
      <a:accent5>
        <a:srgbClr val="ED7747"/>
      </a:accent5>
      <a:accent6>
        <a:srgbClr val="EC2B51"/>
      </a:accent6>
      <a:hlink>
        <a:srgbClr val="58E0F5"/>
      </a:hlink>
      <a:folHlink>
        <a:srgbClr val="F59814"/>
      </a:folHlink>
    </a:clrScheme>
    <a:fontScheme name="Título y subtítulo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y subtítul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En blanco">
  <a:themeElements>
    <a:clrScheme name="En blanc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n blanco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n bl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ítulo y viñetas (izquierda)">
  <a:themeElements>
    <a:clrScheme name="Título y viñetas (izquierda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y viñetas (izquierda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y viñetas (izquierda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ítulo y viñetas (2 columnas)">
  <a:themeElements>
    <a:clrScheme name="Título y viñetas (2 columnas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y viñetas (2 columnas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y viñetas (2 column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ítulo y viñetas (derecha)">
  <a:themeElements>
    <a:clrScheme name="Título y viñetas (derecha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y viñetas (derecha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y viñetas (derecha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ítulo, viñetas y foto">
  <a:themeElements>
    <a:clrScheme name="Título, viñetas y f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, viñetas y foto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, viñetas y f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ítulo y viñetas">
  <a:themeElements>
    <a:clrScheme name="Título y viñeta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y viñeta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y viñeta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ítulo (centro)">
  <a:themeElements>
    <a:clrScheme name="Título (centro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(centro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(centro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Viñetas">
  <a:themeElements>
    <a:clrScheme name="Viñeta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ñeta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Viñeta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Foto (horizontal)">
  <a:themeElements>
    <a:clrScheme name="Foto (horizontal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to (horizontal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Foto (horizontal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Foto (reflejo horizontal)">
  <a:themeElements>
    <a:clrScheme name="Foto (reflejo horizontal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to (reflejo horizontal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Foto (reflejo horizontal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Foto (vertical)">
  <a:themeElements>
    <a:clrScheme name="Foto (vertical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to (vertical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Foto (vertical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Foto (reflejo vertical)">
  <a:themeElements>
    <a:clrScheme name="Foto (reflejo vertical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to (reflejo vertical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Foto (reflejo vertical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ítulo (arriba)">
  <a:themeElements>
    <a:clrScheme name="Título (arriba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(arriba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(arriba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20984</TotalTime>
  <Pages>0</Pages>
  <Words>1051</Words>
  <Characters>0</Characters>
  <Application>Microsoft Macintosh PowerPoint</Application>
  <PresentationFormat>Widescreen</PresentationFormat>
  <Lines>0</Lines>
  <Paragraphs>191</Paragraphs>
  <Slides>57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57</vt:i4>
      </vt:variant>
    </vt:vector>
  </HeadingPairs>
  <TitlesOfParts>
    <vt:vector size="78" baseType="lpstr">
      <vt:lpstr>Arial</vt:lpstr>
      <vt:lpstr>Calibri</vt:lpstr>
      <vt:lpstr>Gill Sans</vt:lpstr>
      <vt:lpstr>Lato</vt:lpstr>
      <vt:lpstr>Lato Bold</vt:lpstr>
      <vt:lpstr>Lato Medium</vt:lpstr>
      <vt:lpstr>Lato Regular</vt:lpstr>
      <vt:lpstr>Título y subtítulo</vt:lpstr>
      <vt:lpstr>Título y viñetas</vt:lpstr>
      <vt:lpstr>Título (centro)</vt:lpstr>
      <vt:lpstr>Viñetas</vt:lpstr>
      <vt:lpstr>Foto (horizontal)</vt:lpstr>
      <vt:lpstr>Foto (reflejo horizontal)</vt:lpstr>
      <vt:lpstr>Foto (vertical)</vt:lpstr>
      <vt:lpstr>Foto (reflejo vertical)</vt:lpstr>
      <vt:lpstr>Título (arriba)</vt:lpstr>
      <vt:lpstr>En blanco</vt:lpstr>
      <vt:lpstr>Título y viñetas (izquierda)</vt:lpstr>
      <vt:lpstr>Título y viñetas (2 columnas)</vt:lpstr>
      <vt:lpstr>Título y viñetas (derecha)</vt:lpstr>
      <vt:lpstr>Título, viñetas y foto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Rudik, Ivan J [ECONS]</dc:creator>
  <cp:keywords/>
  <dc:description/>
  <cp:lastModifiedBy>Ivan Rudik</cp:lastModifiedBy>
  <cp:revision>1513</cp:revision>
  <cp:lastPrinted>2020-01-02T17:34:18Z</cp:lastPrinted>
  <dcterms:modified xsi:type="dcterms:W3CDTF">2021-11-11T16:10:26Z</dcterms:modified>
</cp:coreProperties>
</file>